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4" r:id="rId1"/>
  </p:sldMasterIdLst>
  <p:notesMasterIdLst>
    <p:notesMasterId r:id="rId25"/>
  </p:notesMasterIdLst>
  <p:sldIdLst>
    <p:sldId id="256" r:id="rId2"/>
    <p:sldId id="257" r:id="rId3"/>
    <p:sldId id="273" r:id="rId4"/>
    <p:sldId id="293" r:id="rId5"/>
    <p:sldId id="294" r:id="rId6"/>
    <p:sldId id="278" r:id="rId7"/>
    <p:sldId id="276" r:id="rId8"/>
    <p:sldId id="290" r:id="rId9"/>
    <p:sldId id="291" r:id="rId10"/>
    <p:sldId id="284" r:id="rId11"/>
    <p:sldId id="292" r:id="rId12"/>
    <p:sldId id="296" r:id="rId13"/>
    <p:sldId id="288" r:id="rId14"/>
    <p:sldId id="295" r:id="rId15"/>
    <p:sldId id="289" r:id="rId16"/>
    <p:sldId id="298" r:id="rId17"/>
    <p:sldId id="297" r:id="rId18"/>
    <p:sldId id="277" r:id="rId19"/>
    <p:sldId id="282" r:id="rId20"/>
    <p:sldId id="283" r:id="rId21"/>
    <p:sldId id="274" r:id="rId22"/>
    <p:sldId id="300" r:id="rId23"/>
    <p:sldId id="272" r:id="rId2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A2B8"/>
    <a:srgbClr val="4FDB17"/>
    <a:srgbClr val="3DAA12"/>
    <a:srgbClr val="36941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14" autoAdjust="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90F8D-F918-4AF7-AA4E-628DB193AE69}" type="datetimeFigureOut">
              <a:rPr lang="es-CL" smtClean="0"/>
              <a:pPr/>
              <a:t>06-06-2013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CBB5B-5ADC-4E72-885C-11D273E5C52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" y="0"/>
            <a:ext cx="9141524" cy="4799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ltGray">
          <a:xfrm>
            <a:off x="-2" y="4754880"/>
            <a:ext cx="9144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-95" y="4724400"/>
            <a:ext cx="914162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99" y="4800600"/>
            <a:ext cx="6858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1810" y="5943600"/>
            <a:ext cx="6858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3655314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09" y="2362201"/>
            <a:ext cx="24003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169" y="685800"/>
            <a:ext cx="477774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0309" y="4367308"/>
            <a:ext cx="24003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7E7CDF-94EC-4296-AE45-3CC2EA806973}" type="datetimeFigureOut">
              <a:rPr lang="es-CL" smtClean="0"/>
              <a:pPr/>
              <a:t>06-06-2013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93CD97-6285-41C1-BCA3-80E7EE17809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5486400" y="0"/>
            <a:ext cx="3655314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2411" y="2362200"/>
            <a:ext cx="24003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54864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2411" y="4355592"/>
            <a:ext cx="24003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E7CDF-94EC-4296-AE45-3CC2EA806973}" type="datetimeFigureOut">
              <a:rPr lang="es-CL" smtClean="0"/>
              <a:pPr/>
              <a:t>06-06-2013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CD97-6285-41C1-BCA3-80E7EE17809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E7CDF-94EC-4296-AE45-3CC2EA806973}" type="datetimeFigureOut">
              <a:rPr lang="es-CL" smtClean="0"/>
              <a:pPr/>
              <a:t>06-06-2013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CD97-6285-41C1-BCA3-80E7EE17809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E7CDF-94EC-4296-AE45-3CC2EA806973}" type="datetimeFigureOut">
              <a:rPr lang="es-CL" smtClean="0"/>
              <a:pPr/>
              <a:t>06-06-2013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CD97-6285-41C1-BCA3-80E7EE17809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9141620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-1" y="411480"/>
            <a:ext cx="9141620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6858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3810000"/>
            <a:ext cx="6858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E7CDF-94EC-4296-AE45-3CC2EA806973}" type="datetimeFigureOut">
              <a:rPr lang="es-CL" smtClean="0"/>
              <a:pPr/>
              <a:t>06-06-2013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CD97-6285-41C1-BCA3-80E7EE17809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6858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10" y="3810000"/>
            <a:ext cx="6858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7E7CDF-94EC-4296-AE45-3CC2EA806973}" type="datetimeFigureOut">
              <a:rPr lang="es-CL" smtClean="0"/>
              <a:pPr/>
              <a:t>06-06-2013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93CD97-6285-41C1-BCA3-80E7EE17809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1901952"/>
            <a:ext cx="3429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901952"/>
            <a:ext cx="3429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E7CDF-94EC-4296-AE45-3CC2EA806973}" type="datetimeFigureOut">
              <a:rPr lang="es-CL" smtClean="0"/>
              <a:pPr/>
              <a:t>06-06-2013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CD97-6285-41C1-BCA3-80E7EE17809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466344"/>
            <a:ext cx="7132320" cy="12344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1837464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40" y="2740733"/>
            <a:ext cx="3429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9160" y="1837464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9160" y="2740733"/>
            <a:ext cx="3429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E7CDF-94EC-4296-AE45-3CC2EA806973}" type="datetimeFigureOut">
              <a:rPr lang="es-CL" smtClean="0"/>
              <a:pPr/>
              <a:t>06-06-2013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CD97-6285-41C1-BCA3-80E7EE17809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E7CDF-94EC-4296-AE45-3CC2EA806973}" type="datetimeFigureOut">
              <a:rPr lang="es-CL" smtClean="0"/>
              <a:pPr/>
              <a:t>06-06-2013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CD97-6285-41C1-BCA3-80E7EE17809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7E7CDF-94EC-4296-AE45-3CC2EA806973}" type="datetimeFigureOut">
              <a:rPr lang="es-CL" smtClean="0"/>
              <a:pPr/>
              <a:t>06-06-2013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93CD97-6285-41C1-BCA3-80E7EE17809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09" y="2362201"/>
            <a:ext cx="24003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0659" y="685800"/>
            <a:ext cx="542925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0309" y="4367308"/>
            <a:ext cx="24003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E7CDF-94EC-4296-AE45-3CC2EA806973}" type="datetimeFigureOut">
              <a:rPr lang="es-CL" smtClean="0"/>
              <a:pPr/>
              <a:t>06-06-2013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CD97-6285-41C1-BCA3-80E7EE17809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1190" y="6583680"/>
            <a:ext cx="9141620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190" y="6583680"/>
            <a:ext cx="9141620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67360"/>
            <a:ext cx="713232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1901953"/>
            <a:ext cx="713232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C57E7CDF-94EC-4296-AE45-3CC2EA806973}" type="datetimeFigureOut">
              <a:rPr lang="es-CL" smtClean="0"/>
              <a:pPr/>
              <a:t>06-06-2013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2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7293CD97-6285-41C1-BCA3-80E7EE17809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  <p:sldLayoutId id="2147483987" r:id="rId13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ec-sic.cl/index_es.php" TargetMode="External"/><Relationship Id="rId3" Type="http://schemas.openxmlformats.org/officeDocument/2006/relationships/hyperlink" Target="http://www.csptoday.com/usa/" TargetMode="External"/><Relationship Id="rId7" Type="http://schemas.openxmlformats.org/officeDocument/2006/relationships/hyperlink" Target="http://cer.gob.cl/" TargetMode="External"/><Relationship Id="rId2" Type="http://schemas.openxmlformats.org/officeDocument/2006/relationships/hyperlink" Target="http://www.revistaentornos.com/articulos/10.-traduccion--investiga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-aries.com/es/info-industria/informacion-general/noticias-industria/775-grandes-modulos-fotovoltaicos-organicos.html" TargetMode="External"/><Relationship Id="rId5" Type="http://schemas.openxmlformats.org/officeDocument/2006/relationships/hyperlink" Target="http://www.nanotecnologica.com/tag/pentaceno/" TargetMode="External"/><Relationship Id="rId10" Type="http://schemas.openxmlformats.org/officeDocument/2006/relationships/hyperlink" Target="http://www.ginlong.com/" TargetMode="External"/><Relationship Id="rId4" Type="http://schemas.openxmlformats.org/officeDocument/2006/relationships/hyperlink" Target="http://www.amazings.com/ciencia/noticias/300810d.html" TargetMode="External"/><Relationship Id="rId9" Type="http://schemas.openxmlformats.org/officeDocument/2006/relationships/hyperlink" Target="http://www.cne.cl/energias/electricidad/sistemas-electrico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mailto:areyesdehays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alpower.com/" TargetMode="External"/><Relationship Id="rId2" Type="http://schemas.openxmlformats.org/officeDocument/2006/relationships/hyperlink" Target="http://www.intervento.cl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0" y="1268760"/>
            <a:ext cx="9144000" cy="2331691"/>
          </a:xfrm>
        </p:spPr>
        <p:txBody>
          <a:bodyPr>
            <a:normAutofit/>
          </a:bodyPr>
          <a:lstStyle/>
          <a:p>
            <a:pPr algn="l"/>
            <a:r>
              <a:rPr lang="es-MX" dirty="0" smtClean="0">
                <a:solidFill>
                  <a:srgbClr val="002060"/>
                </a:solidFill>
              </a:rPr>
              <a:t>ENERGÍAS RENOVABLES, PRESENTE Y FUTURO EN CHILE</a:t>
            </a:r>
            <a:endParaRPr lang="es-CL" dirty="0">
              <a:solidFill>
                <a:srgbClr val="002060"/>
              </a:solid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4283968" y="5733256"/>
            <a:ext cx="4032448" cy="8640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/>
              <a:t>Relator: Andrés Reyes Dehays</a:t>
            </a:r>
            <a:endParaRPr lang="es-CL" sz="2000" b="1" dirty="0"/>
          </a:p>
        </p:txBody>
      </p:sp>
      <p:pic>
        <p:nvPicPr>
          <p:cNvPr id="2050" name="Picture 2" descr="C:\AntuPower\Logos antupower\Logotipo final 1 [Convertido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941168"/>
            <a:ext cx="3691931" cy="191683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5840" y="467360"/>
            <a:ext cx="7132320" cy="729392"/>
          </a:xfrm>
        </p:spPr>
        <p:txBody>
          <a:bodyPr>
            <a:normAutofit fontScale="90000"/>
          </a:bodyPr>
          <a:lstStyle/>
          <a:p>
            <a:r>
              <a:rPr lang="es-MX" sz="2800" b="1" dirty="0" smtClean="0">
                <a:latin typeface="Arial" pitchFamily="34" charset="0"/>
                <a:cs typeface="Arial" pitchFamily="34" charset="0"/>
              </a:rPr>
              <a:t>Proyectos ingresados al SEA desde 2009-2012 en MW (Fuente CER, SEA </a:t>
            </a:r>
            <a:r>
              <a:rPr lang="es-MX" sz="2800" b="1" dirty="0" err="1" smtClean="0">
                <a:latin typeface="Arial" pitchFamily="34" charset="0"/>
                <a:cs typeface="Arial" pitchFamily="34" charset="0"/>
              </a:rPr>
              <a:t>Dic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 2012).</a:t>
            </a:r>
            <a:endParaRPr lang="es-CL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http://www.suelosolar.es/images/grafico2_opt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6552728" cy="45992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381000"/>
            <a:ext cx="7561828" cy="887760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Chile tiene la mejor Radiación Solar del Mundo.</a:t>
            </a:r>
            <a:endParaRPr lang="es-CL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789063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Llamada de flecha a la derecha"/>
          <p:cNvSpPr/>
          <p:nvPr/>
        </p:nvSpPr>
        <p:spPr>
          <a:xfrm>
            <a:off x="323528" y="4221088"/>
            <a:ext cx="1440160" cy="936104"/>
          </a:xfrm>
          <a:prstGeom prst="right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00" b="1" dirty="0" smtClean="0">
                <a:latin typeface="Arial" pitchFamily="34" charset="0"/>
                <a:cs typeface="Arial" pitchFamily="34" charset="0"/>
              </a:rPr>
              <a:t>Radiación  solar óptima</a:t>
            </a:r>
            <a:endParaRPr lang="es-CL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467544" y="5949280"/>
            <a:ext cx="316835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latin typeface="Arial" pitchFamily="34" charset="0"/>
                <a:cs typeface="Arial" pitchFamily="34" charset="0"/>
              </a:rPr>
              <a:t>3300 kwh/m2/día</a:t>
            </a:r>
            <a:endParaRPr lang="es-CL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Pergamino horizontal"/>
          <p:cNvSpPr/>
          <p:nvPr/>
        </p:nvSpPr>
        <p:spPr>
          <a:xfrm>
            <a:off x="5148064" y="5805264"/>
            <a:ext cx="3168352" cy="1052736"/>
          </a:xfrm>
          <a:prstGeom prst="horizont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 Sol envía a la Tierra 10.000 más de la  Energía  que utilizamos por día.</a:t>
            </a:r>
            <a:endParaRPr lang="es-CL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7632848" cy="939551"/>
          </a:xfrm>
        </p:spPr>
        <p:txBody>
          <a:bodyPr>
            <a:noAutofit/>
          </a:bodyPr>
          <a:lstStyle/>
          <a:p>
            <a:pPr algn="l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Lo último en proyección de Energía Fotovoltaica (Fuente: Diario Financiero).</a:t>
            </a:r>
            <a:endParaRPr lang="es-CL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1520" y="1628800"/>
            <a:ext cx="8712967" cy="3960440"/>
          </a:xfrm>
        </p:spPr>
        <p:txBody>
          <a:bodyPr>
            <a:normAutofit/>
          </a:bodyPr>
          <a:lstStyle/>
          <a:p>
            <a:r>
              <a:rPr lang="es-CL" b="1" dirty="0" smtClean="0">
                <a:latin typeface="Arial" pitchFamily="34" charset="0"/>
                <a:cs typeface="Arial" pitchFamily="34" charset="0"/>
              </a:rPr>
              <a:t>Lunes 27 de Mayo de 2013 | 05:00</a:t>
            </a:r>
          </a:p>
          <a:p>
            <a:endParaRPr lang="es-CL" cap="all" dirty="0" smtClean="0">
              <a:latin typeface="Arial" pitchFamily="34" charset="0"/>
              <a:cs typeface="Arial" pitchFamily="34" charset="0"/>
            </a:endParaRPr>
          </a:p>
          <a:p>
            <a:r>
              <a:rPr lang="es-CL" cap="all" dirty="0" smtClean="0">
                <a:latin typeface="Arial" pitchFamily="34" charset="0"/>
                <a:cs typeface="Arial" pitchFamily="34" charset="0"/>
              </a:rPr>
              <a:t>HOY EL SISTEMA PODRÍA INCORPORAR 1.800 MW FOTOVOLTAICOS</a:t>
            </a:r>
          </a:p>
          <a:p>
            <a:endParaRPr lang="es-CL" cap="all" dirty="0" smtClean="0">
              <a:latin typeface="Arial" pitchFamily="34" charset="0"/>
              <a:cs typeface="Arial" pitchFamily="34" charset="0"/>
            </a:endParaRPr>
          </a:p>
          <a:p>
            <a:r>
              <a:rPr lang="es-CL" dirty="0" smtClean="0">
                <a:latin typeface="Arial" pitchFamily="34" charset="0"/>
                <a:cs typeface="Arial" pitchFamily="34" charset="0"/>
              </a:rPr>
              <a:t>Proyectan capacidad de energía solar en torno a 4.000 MW a nivel nacional al 2020.</a:t>
            </a:r>
          </a:p>
          <a:p>
            <a:endParaRPr lang="es-CL" dirty="0" smtClean="0">
              <a:latin typeface="Arial" pitchFamily="34" charset="0"/>
              <a:cs typeface="Arial" pitchFamily="34" charset="0"/>
            </a:endParaRPr>
          </a:p>
          <a:p>
            <a:r>
              <a:rPr lang="es-CL" dirty="0" smtClean="0">
                <a:latin typeface="Arial" pitchFamily="34" charset="0"/>
                <a:cs typeface="Arial" pitchFamily="34" charset="0"/>
              </a:rPr>
              <a:t>Esta mayor presencia estaría avalada por mejoras en aspectos operativos, económicos y legales asociados a estas unidades.</a:t>
            </a:r>
          </a:p>
          <a:p>
            <a:endParaRPr lang="es-C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Pergamino horizontal"/>
          <p:cNvSpPr/>
          <p:nvPr/>
        </p:nvSpPr>
        <p:spPr>
          <a:xfrm>
            <a:off x="179512" y="1556792"/>
            <a:ext cx="504056" cy="1728192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2"/>
                </a:solidFill>
              </a:rPr>
              <a:t>FUTURO</a:t>
            </a:r>
            <a:endParaRPr lang="es-CL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381000"/>
            <a:ext cx="8136904" cy="1143000"/>
          </a:xfrm>
        </p:spPr>
        <p:txBody>
          <a:bodyPr>
            <a:noAutofit/>
          </a:bodyPr>
          <a:lstStyle/>
          <a:p>
            <a:r>
              <a:rPr lang="es-MX" sz="2800" b="1" dirty="0" smtClean="0">
                <a:latin typeface="Arial" pitchFamily="34" charset="0"/>
                <a:cs typeface="Arial" pitchFamily="34" charset="0"/>
              </a:rPr>
              <a:t>Potencial estimado de Recursos Energéticos en Chile para el Futuro, factible al 2030. (Fuente CER, CNE).</a:t>
            </a:r>
            <a:endParaRPr lang="es-CL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11560" y="1700808"/>
            <a:ext cx="8352928" cy="3168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L" sz="2400" dirty="0" smtClean="0">
                <a:latin typeface="Arial" pitchFamily="34" charset="0"/>
                <a:cs typeface="Arial" pitchFamily="34" charset="0"/>
              </a:rPr>
              <a:t>Geotermia: 16.000 MW</a:t>
            </a:r>
          </a:p>
          <a:p>
            <a:pPr>
              <a:buFont typeface="Arial" pitchFamily="34" charset="0"/>
              <a:buChar char="•"/>
            </a:pPr>
            <a:r>
              <a:rPr lang="es-CL" sz="2400" dirty="0" smtClean="0">
                <a:latin typeface="Arial" pitchFamily="34" charset="0"/>
                <a:cs typeface="Arial" pitchFamily="34" charset="0"/>
              </a:rPr>
              <a:t>Hidráulica: 17.202 MW </a:t>
            </a:r>
          </a:p>
          <a:p>
            <a:pPr>
              <a:buFont typeface="Arial" pitchFamily="34" charset="0"/>
              <a:buChar char="•"/>
            </a:pPr>
            <a:r>
              <a:rPr lang="es-CL" sz="2400" dirty="0" smtClean="0">
                <a:latin typeface="Arial" pitchFamily="34" charset="0"/>
                <a:cs typeface="Arial" pitchFamily="34" charset="0"/>
              </a:rPr>
              <a:t>Undimotriz: 164.910 MW (considerando Río y Mar)</a:t>
            </a:r>
          </a:p>
          <a:p>
            <a:pPr>
              <a:buFont typeface="Arial" pitchFamily="34" charset="0"/>
              <a:buChar char="•"/>
            </a:pPr>
            <a:r>
              <a:rPr lang="es-CL" sz="2400" dirty="0" smtClean="0">
                <a:latin typeface="Arial" pitchFamily="34" charset="0"/>
                <a:cs typeface="Arial" pitchFamily="34" charset="0"/>
              </a:rPr>
              <a:t>Solar Térmico: 40.000 MW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Solar fotovoltaica: 3.000 MW 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Eólica (terrestre): 40.000 MW </a:t>
            </a:r>
          </a:p>
          <a:p>
            <a:pPr>
              <a:buFont typeface="Arial" pitchFamily="34" charset="0"/>
              <a:buChar char="•"/>
            </a:pPr>
            <a:r>
              <a:rPr lang="es-CL" sz="2400" dirty="0" smtClean="0">
                <a:latin typeface="Arial" pitchFamily="34" charset="0"/>
                <a:cs typeface="Arial" pitchFamily="34" charset="0"/>
              </a:rPr>
              <a:t>Biomasa: 1.116 MW</a:t>
            </a:r>
          </a:p>
          <a:p>
            <a:pPr>
              <a:buFont typeface="Arial" pitchFamily="34" charset="0"/>
              <a:buChar char="•"/>
            </a:pPr>
            <a:r>
              <a:rPr lang="es-CL" sz="2400" dirty="0" smtClean="0">
                <a:latin typeface="Arial" pitchFamily="34" charset="0"/>
                <a:cs typeface="Arial" pitchFamily="34" charset="0"/>
              </a:rPr>
              <a:t>Biogás: 400 MW</a:t>
            </a:r>
            <a:endParaRPr lang="es-CL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Pergamino horizontal"/>
          <p:cNvSpPr/>
          <p:nvPr/>
        </p:nvSpPr>
        <p:spPr>
          <a:xfrm>
            <a:off x="6948264" y="5301208"/>
            <a:ext cx="1872208" cy="1080120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 smtClean="0">
                <a:solidFill>
                  <a:schemeClr val="tx2"/>
                </a:solidFill>
              </a:rPr>
              <a:t>Oportunidades de Trabajo</a:t>
            </a:r>
            <a:endParaRPr lang="es-CL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0612" y="381000"/>
            <a:ext cx="7202776" cy="599728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latin typeface="Arial" pitchFamily="34" charset="0"/>
                <a:cs typeface="Arial" pitchFamily="34" charset="0"/>
              </a:rPr>
              <a:t>Desafíos como país</a:t>
            </a:r>
            <a:r>
              <a:rPr lang="es-MX" b="1" dirty="0" smtClean="0"/>
              <a:t>.</a:t>
            </a:r>
            <a:endParaRPr lang="es-C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0612" y="1340768"/>
            <a:ext cx="7202776" cy="3600400"/>
          </a:xfrm>
        </p:spPr>
        <p:txBody>
          <a:bodyPr>
            <a:normAutofit fontScale="92500"/>
          </a:bodyPr>
          <a:lstStyle/>
          <a:p>
            <a:r>
              <a:rPr lang="es-MX" sz="2400" dirty="0" smtClean="0">
                <a:latin typeface="Arial" pitchFamily="34" charset="0"/>
                <a:cs typeface="Arial" pitchFamily="34" charset="0"/>
              </a:rPr>
              <a:t>Facilitar el acceso a la pequeña y mediana empresa, a proyectos de ERNC, mediante incentivos.</a:t>
            </a:r>
          </a:p>
          <a:p>
            <a:r>
              <a:rPr lang="es-MX" sz="2400" dirty="0" smtClean="0">
                <a:latin typeface="Arial" pitchFamily="34" charset="0"/>
                <a:cs typeface="Arial" pitchFamily="34" charset="0"/>
              </a:rPr>
              <a:t>Promover la Eficiencia Energética, con difusión, apoyo, educación y ejemplos. </a:t>
            </a:r>
          </a:p>
          <a:p>
            <a:r>
              <a:rPr lang="es-MX" sz="2400" dirty="0" smtClean="0">
                <a:latin typeface="Arial" pitchFamily="34" charset="0"/>
                <a:cs typeface="Arial" pitchFamily="34" charset="0"/>
              </a:rPr>
              <a:t>Hacer realidad que el 20 % de la Energía al año 2020 provenga de las ERNC. Hoy es sólo el 5 % lo que producen las Generadoras.</a:t>
            </a:r>
          </a:p>
          <a:p>
            <a:r>
              <a:rPr lang="es-MX" sz="2400" dirty="0" smtClean="0">
                <a:latin typeface="Arial" pitchFamily="34" charset="0"/>
                <a:cs typeface="Arial" pitchFamily="34" charset="0"/>
              </a:rPr>
              <a:t>Convertirnos en un potencia en Generación de ERNC y dejar de depender de los combustibles fósiles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endParaRPr lang="es-CL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064896" cy="939551"/>
          </a:xfrm>
        </p:spPr>
        <p:txBody>
          <a:bodyPr>
            <a:normAutofit/>
          </a:bodyPr>
          <a:lstStyle/>
          <a:p>
            <a:pPr algn="l"/>
            <a:r>
              <a:rPr lang="es-MX" sz="3000" b="1" dirty="0" smtClean="0">
                <a:latin typeface="Arial" pitchFamily="34" charset="0"/>
                <a:cs typeface="Arial" pitchFamily="34" charset="0"/>
              </a:rPr>
              <a:t>Eficiencia Energética en Chile (Fuente Fundación Chile y Chilecompras )</a:t>
            </a:r>
            <a:endParaRPr lang="es-CL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395537" y="1628800"/>
            <a:ext cx="8496944" cy="424847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s-CL" dirty="0" smtClean="0">
                <a:latin typeface="Arial" pitchFamily="34" charset="0"/>
                <a:cs typeface="Arial" pitchFamily="34" charset="0"/>
              </a:rPr>
              <a:t>El Programa País de Eficiencia Energética (PPEE) está liderando este esfuerzo, en conjunto:</a:t>
            </a:r>
          </a:p>
          <a:p>
            <a:pPr algn="l">
              <a:buFont typeface="Arial" pitchFamily="34" charset="0"/>
              <a:buChar char="•"/>
            </a:pPr>
            <a:r>
              <a:rPr lang="es-CL" dirty="0" smtClean="0">
                <a:latin typeface="Arial" pitchFamily="34" charset="0"/>
                <a:cs typeface="Arial" pitchFamily="34" charset="0"/>
              </a:rPr>
              <a:t> CNE</a:t>
            </a:r>
          </a:p>
          <a:p>
            <a:pPr algn="l">
              <a:buFont typeface="Arial" pitchFamily="34" charset="0"/>
              <a:buChar char="•"/>
            </a:pPr>
            <a:r>
              <a:rPr lang="es-CL" dirty="0" smtClean="0">
                <a:latin typeface="Arial" pitchFamily="34" charset="0"/>
                <a:cs typeface="Arial" pitchFamily="34" charset="0"/>
              </a:rPr>
              <a:t> SERNAC</a:t>
            </a:r>
          </a:p>
          <a:p>
            <a:pPr algn="l">
              <a:buFont typeface="Arial" pitchFamily="34" charset="0"/>
              <a:buChar char="•"/>
            </a:pPr>
            <a:r>
              <a:rPr lang="es-CL" dirty="0" smtClean="0">
                <a:latin typeface="Arial" pitchFamily="34" charset="0"/>
                <a:cs typeface="Arial" pitchFamily="34" charset="0"/>
              </a:rPr>
              <a:t> INN</a:t>
            </a:r>
          </a:p>
          <a:p>
            <a:pPr algn="l">
              <a:buFont typeface="Arial" pitchFamily="34" charset="0"/>
              <a:buChar char="•"/>
            </a:pPr>
            <a:r>
              <a:rPr lang="es-CL" dirty="0" smtClean="0">
                <a:latin typeface="Arial" pitchFamily="34" charset="0"/>
                <a:cs typeface="Arial" pitchFamily="34" charset="0"/>
              </a:rPr>
              <a:t> SEC</a:t>
            </a:r>
          </a:p>
          <a:p>
            <a:pPr algn="l">
              <a:buFont typeface="Arial" pitchFamily="34" charset="0"/>
              <a:buChar char="•"/>
            </a:pPr>
            <a:r>
              <a:rPr lang="es-CL" dirty="0" smtClean="0">
                <a:latin typeface="Arial" pitchFamily="34" charset="0"/>
                <a:cs typeface="Arial" pitchFamily="34" charset="0"/>
              </a:rPr>
              <a:t> Fundación Chile</a:t>
            </a:r>
          </a:p>
          <a:p>
            <a:pPr algn="l"/>
            <a:endParaRPr lang="es-CL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s-MX" dirty="0" smtClean="0">
                <a:latin typeface="Arial" pitchFamily="34" charset="0"/>
                <a:cs typeface="Arial" pitchFamily="34" charset="0"/>
              </a:rPr>
              <a:t>¿Qué es Eficiencia Energética?</a:t>
            </a:r>
          </a:p>
          <a:p>
            <a:pPr algn="l"/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s-MX" dirty="0" smtClean="0">
                <a:latin typeface="Arial" pitchFamily="34" charset="0"/>
                <a:cs typeface="Arial" pitchFamily="34" charset="0"/>
              </a:rPr>
              <a:t>Es el conjunto de acciones que permiten optimizar la relación entre la cantidad de Energía consumida y los productos y servicios finales obtenidos. Esto se puede lograr a través de la implementación de diversas medidas e inversiones a nivel tecnológico, de Gestión y de hábitos culturales en la comunidad.</a:t>
            </a:r>
            <a:endParaRPr lang="es-CL" dirty="0" smtClean="0">
              <a:latin typeface="Arial" pitchFamily="34" charset="0"/>
              <a:cs typeface="Arial" pitchFamily="34" charset="0"/>
            </a:endParaRPr>
          </a:p>
          <a:p>
            <a:endParaRPr lang="es-CL" dirty="0"/>
          </a:p>
        </p:txBody>
      </p:sp>
      <p:sp>
        <p:nvSpPr>
          <p:cNvPr id="5" name="4 Pergamino horizontal"/>
          <p:cNvSpPr/>
          <p:nvPr/>
        </p:nvSpPr>
        <p:spPr>
          <a:xfrm>
            <a:off x="323528" y="6021288"/>
            <a:ext cx="1944216" cy="836712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2"/>
                </a:solidFill>
              </a:rPr>
              <a:t>AHORRO</a:t>
            </a:r>
            <a:endParaRPr lang="es-CL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0"/>
            <a:ext cx="6858000" cy="836712"/>
          </a:xfrm>
        </p:spPr>
        <p:txBody>
          <a:bodyPr>
            <a:normAutofit fontScale="90000"/>
          </a:bodyPr>
          <a:lstStyle/>
          <a:p>
            <a:r>
              <a:rPr lang="es-MX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Ejemplo práctico de ahorro Energético</a:t>
            </a:r>
            <a:endParaRPr lang="es-CL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0" y="980728"/>
            <a:ext cx="9144000" cy="5472608"/>
          </a:xfrm>
        </p:spPr>
        <p:txBody>
          <a:bodyPr>
            <a:normAutofit lnSpcReduction="10000"/>
          </a:bodyPr>
          <a:lstStyle/>
          <a:p>
            <a:pPr algn="l"/>
            <a:r>
              <a:rPr lang="es-MX" sz="2000" dirty="0" smtClean="0">
                <a:latin typeface="Arial" pitchFamily="34" charset="0"/>
                <a:cs typeface="Arial" pitchFamily="34" charset="0"/>
              </a:rPr>
              <a:t>Para este ejemplo usaremos dos tipos de ampolletas. Una ampolleta común incandescente (A) de 100 W con un valor de $ 300 y una ampolleta eficiente LED (B) de 20 W con un valor de $ 2.000.</a:t>
            </a:r>
            <a:endParaRPr lang="es-CL" sz="20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s-CL" sz="20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s-CL" sz="2000" dirty="0" smtClean="0">
                <a:latin typeface="Arial" pitchFamily="34" charset="0"/>
                <a:cs typeface="Arial" pitchFamily="34" charset="0"/>
              </a:rPr>
              <a:t>Supondremos que las ampolletas estarán encendidas durante 8 horas diarias y el precio de la energía eléctrica es de $ 100/</a:t>
            </a:r>
            <a:r>
              <a:rPr lang="es-CL" sz="2000" dirty="0" err="1" smtClean="0">
                <a:latin typeface="Arial" pitchFamily="34" charset="0"/>
                <a:cs typeface="Arial" pitchFamily="34" charset="0"/>
              </a:rPr>
              <a:t>KWh</a:t>
            </a:r>
            <a:r>
              <a:rPr lang="es-CL" sz="2000" dirty="0" smtClean="0">
                <a:latin typeface="Arial" pitchFamily="34" charset="0"/>
                <a:cs typeface="Arial" pitchFamily="34" charset="0"/>
              </a:rPr>
              <a:t>, (en la cuenta de electricidad nos cobran por </a:t>
            </a:r>
            <a:r>
              <a:rPr lang="es-CL" sz="2000" dirty="0" err="1" smtClean="0">
                <a:latin typeface="Arial" pitchFamily="34" charset="0"/>
                <a:cs typeface="Arial" pitchFamily="34" charset="0"/>
              </a:rPr>
              <a:t>KWh</a:t>
            </a:r>
            <a:r>
              <a:rPr lang="es-CL" sz="20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algn="l"/>
            <a:endParaRPr lang="es-MX" sz="20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s-CL" sz="2000" dirty="0" smtClean="0">
                <a:latin typeface="Arial" pitchFamily="34" charset="0"/>
                <a:cs typeface="Arial" pitchFamily="34" charset="0"/>
              </a:rPr>
              <a:t>Entonces el consumo eléctrico de cada alternativa es:</a:t>
            </a:r>
          </a:p>
          <a:p>
            <a:pPr algn="l">
              <a:buFont typeface="Arial" pitchFamily="34" charset="0"/>
              <a:buChar char="•"/>
            </a:pPr>
            <a:r>
              <a:rPr lang="es-CL" sz="2000" b="1" dirty="0" smtClean="0">
                <a:latin typeface="Arial" pitchFamily="34" charset="0"/>
                <a:cs typeface="Arial" pitchFamily="34" charset="0"/>
              </a:rPr>
              <a:t>Ampolleta Incandescente A: 100W x 8hrs./día x 52 semanas x 7 días = 291.200 </a:t>
            </a:r>
            <a:r>
              <a:rPr lang="es-CL" sz="2000" b="1" dirty="0" err="1" smtClean="0">
                <a:latin typeface="Arial" pitchFamily="34" charset="0"/>
                <a:cs typeface="Arial" pitchFamily="34" charset="0"/>
              </a:rPr>
              <a:t>Wh</a:t>
            </a:r>
            <a:r>
              <a:rPr lang="es-CL" sz="2000" b="1" dirty="0" smtClean="0">
                <a:latin typeface="Arial" pitchFamily="34" charset="0"/>
                <a:cs typeface="Arial" pitchFamily="34" charset="0"/>
              </a:rPr>
              <a:t> =</a:t>
            </a:r>
            <a:r>
              <a:rPr lang="es-CL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291,2  </a:t>
            </a:r>
            <a:r>
              <a:rPr lang="es-CL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KWh.</a:t>
            </a:r>
            <a:endParaRPr lang="es-CL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s-CL" sz="2000" dirty="0" smtClean="0"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s-CL" sz="2000" b="1" dirty="0" smtClean="0">
                <a:latin typeface="Arial" pitchFamily="34" charset="0"/>
                <a:cs typeface="Arial" pitchFamily="34" charset="0"/>
              </a:rPr>
              <a:t>Ampolleta Eficiente B: 20W x 8hrs./día x 52 semanas x 7 días = 58.240 </a:t>
            </a:r>
            <a:r>
              <a:rPr lang="es-CL" sz="2000" b="1" dirty="0" err="1" smtClean="0">
                <a:latin typeface="Arial" pitchFamily="34" charset="0"/>
                <a:cs typeface="Arial" pitchFamily="34" charset="0"/>
              </a:rPr>
              <a:t>Wh</a:t>
            </a:r>
            <a:r>
              <a:rPr lang="es-CL" sz="2000" b="1" dirty="0" smtClean="0">
                <a:latin typeface="Arial" pitchFamily="34" charset="0"/>
                <a:cs typeface="Arial" pitchFamily="34" charset="0"/>
              </a:rPr>
              <a:t>   = </a:t>
            </a:r>
            <a:r>
              <a:rPr lang="es-CL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58,2 </a:t>
            </a:r>
            <a:r>
              <a:rPr lang="es-CL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KWh.</a:t>
            </a:r>
            <a:endParaRPr lang="es-CL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s-MX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s-CL" sz="2000" dirty="0" smtClean="0">
                <a:latin typeface="Arial" pitchFamily="34" charset="0"/>
                <a:cs typeface="Arial" pitchFamily="34" charset="0"/>
              </a:rPr>
              <a:t>Y el costo anual por ese consumo de electricidad en cada alternativa es:</a:t>
            </a:r>
          </a:p>
          <a:p>
            <a:pPr algn="l"/>
            <a:r>
              <a:rPr lang="es-CL" sz="2000" b="1" dirty="0" smtClean="0">
                <a:latin typeface="Arial" pitchFamily="34" charset="0"/>
                <a:cs typeface="Arial" pitchFamily="34" charset="0"/>
              </a:rPr>
              <a:t>Ampolleta Incandescente A: 291,2 </a:t>
            </a:r>
            <a:r>
              <a:rPr lang="es-CL" sz="2000" b="1" dirty="0" err="1" smtClean="0">
                <a:latin typeface="Arial" pitchFamily="34" charset="0"/>
                <a:cs typeface="Arial" pitchFamily="34" charset="0"/>
              </a:rPr>
              <a:t>KWh</a:t>
            </a:r>
            <a:r>
              <a:rPr lang="es-CL" sz="2000" b="1" dirty="0" smtClean="0">
                <a:latin typeface="Arial" pitchFamily="34" charset="0"/>
                <a:cs typeface="Arial" pitchFamily="34" charset="0"/>
              </a:rPr>
              <a:t> x 100 $/</a:t>
            </a:r>
            <a:r>
              <a:rPr lang="es-CL" sz="2000" b="1" dirty="0" err="1" smtClean="0">
                <a:latin typeface="Arial" pitchFamily="34" charset="0"/>
                <a:cs typeface="Arial" pitchFamily="34" charset="0"/>
              </a:rPr>
              <a:t>KWh</a:t>
            </a:r>
            <a:r>
              <a:rPr lang="es-CL" sz="2000" b="1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s-CL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$ 29.120/ año</a:t>
            </a:r>
          </a:p>
          <a:p>
            <a:pPr algn="l"/>
            <a:r>
              <a:rPr lang="es-CL" sz="2000" b="1" dirty="0" smtClean="0">
                <a:latin typeface="Arial" pitchFamily="34" charset="0"/>
                <a:cs typeface="Arial" pitchFamily="34" charset="0"/>
              </a:rPr>
              <a:t>Ampolleta Eficiente B: 58,2 </a:t>
            </a:r>
            <a:r>
              <a:rPr lang="es-CL" sz="2000" b="1" dirty="0" err="1" smtClean="0">
                <a:latin typeface="Arial" pitchFamily="34" charset="0"/>
                <a:cs typeface="Arial" pitchFamily="34" charset="0"/>
              </a:rPr>
              <a:t>KWh</a:t>
            </a:r>
            <a:r>
              <a:rPr lang="es-CL" sz="2000" b="1" dirty="0" smtClean="0">
                <a:latin typeface="Arial" pitchFamily="34" charset="0"/>
                <a:cs typeface="Arial" pitchFamily="34" charset="0"/>
              </a:rPr>
              <a:t> x 100 $/</a:t>
            </a:r>
            <a:r>
              <a:rPr lang="es-CL" sz="2000" b="1" dirty="0" err="1" smtClean="0">
                <a:latin typeface="Arial" pitchFamily="34" charset="0"/>
                <a:cs typeface="Arial" pitchFamily="34" charset="0"/>
              </a:rPr>
              <a:t>KWh</a:t>
            </a:r>
            <a:r>
              <a:rPr lang="es-CL" sz="2000" b="1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s-CL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$ 5.820 /año</a:t>
            </a:r>
          </a:p>
          <a:p>
            <a:pPr algn="l"/>
            <a:endParaRPr lang="es-MX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s-MX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Casi 6 veces más caro es seguir ocupando las Ampolletas tradicionales.</a:t>
            </a:r>
          </a:p>
          <a:p>
            <a:pPr algn="l"/>
            <a:r>
              <a:rPr lang="es-MX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Ahorro de $ 23.300/ampolleta/año.</a:t>
            </a:r>
            <a:endParaRPr lang="es-CL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s-CL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"/>
            <a:ext cx="8064896" cy="980728"/>
          </a:xfrm>
        </p:spPr>
        <p:txBody>
          <a:bodyPr>
            <a:noAutofit/>
          </a:bodyPr>
          <a:lstStyle/>
          <a:p>
            <a:pPr algn="l"/>
            <a:r>
              <a:rPr lang="es-MX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Ejemplo etiquetado de EE de un refrigerador y en computadores.</a:t>
            </a:r>
            <a:endParaRPr lang="es-CL" sz="3200" b="1" dirty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6493"/>
            <a:ext cx="5976664" cy="573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327343"/>
            <a:ext cx="1916038" cy="194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ttp://em-me.gr/wp-content/uploads/2013/03/ImageFrame_Energ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509120"/>
            <a:ext cx="3131840" cy="23488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u.jimdo.com/www27/o/s243185112ca381a8/img/i3646e7d6d19815fb/1360528658/std/gemasolar-en-fuentes-de-andaluc%C3%ADa-sevilla-espa%C3%B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6459" y="0"/>
            <a:ext cx="5717541" cy="3789040"/>
          </a:xfrm>
          <a:prstGeom prst="rect">
            <a:avLst/>
          </a:prstGeom>
          <a:noFill/>
        </p:spPr>
      </p:pic>
      <p:sp>
        <p:nvSpPr>
          <p:cNvPr id="4" name="3 Rectángulo redondeado"/>
          <p:cNvSpPr/>
          <p:nvPr/>
        </p:nvSpPr>
        <p:spPr>
          <a:xfrm>
            <a:off x="323528" y="908720"/>
            <a:ext cx="2808312" cy="20162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Energía Fotovoltaica Aplicada</a:t>
            </a:r>
            <a:endParaRPr lang="es-CL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www.inspira.es/wp-content/uploads/2010/04/energia-sol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789040"/>
            <a:ext cx="4720352" cy="3068960"/>
          </a:xfrm>
          <a:prstGeom prst="rect">
            <a:avLst/>
          </a:prstGeom>
          <a:noFill/>
        </p:spPr>
      </p:pic>
      <p:pic>
        <p:nvPicPr>
          <p:cNvPr id="6" name="Picture 2" descr="http://www.tenyten.com/files/fotos/energiasolar787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9040"/>
            <a:ext cx="4355976" cy="30689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erenovable.com/wp-content/uploads/2011/09/slika_50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4932040" cy="450912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348880"/>
            <a:ext cx="4211960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 redondeado"/>
          <p:cNvSpPr/>
          <p:nvPr/>
        </p:nvSpPr>
        <p:spPr>
          <a:xfrm>
            <a:off x="1331640" y="332656"/>
            <a:ext cx="3888432" cy="14401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Energía Undimotriz  y Geotérmica</a:t>
            </a:r>
            <a:endParaRPr lang="es-CL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Pergamino horizontal"/>
          <p:cNvSpPr/>
          <p:nvPr/>
        </p:nvSpPr>
        <p:spPr>
          <a:xfrm>
            <a:off x="7020272" y="1628800"/>
            <a:ext cx="1440160" cy="648072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 smtClean="0">
                <a:solidFill>
                  <a:srgbClr val="002060"/>
                </a:solidFill>
              </a:rPr>
              <a:t>Energía Constante</a:t>
            </a:r>
            <a:endParaRPr lang="es-CL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260648"/>
            <a:ext cx="7202776" cy="576064"/>
          </a:xfrm>
        </p:spPr>
        <p:txBody>
          <a:bodyPr>
            <a:normAutofit/>
          </a:bodyPr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MISION DE LA EMPRESA</a:t>
            </a:r>
            <a:endParaRPr lang="es-C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052736"/>
            <a:ext cx="7202776" cy="4272880"/>
          </a:xfrm>
        </p:spPr>
        <p:txBody>
          <a:bodyPr>
            <a:normAutofit/>
          </a:bodyPr>
          <a:lstStyle/>
          <a:p>
            <a:r>
              <a:rPr lang="es-CL" sz="2400" dirty="0" smtClean="0">
                <a:latin typeface="Arial" pitchFamily="34" charset="0"/>
                <a:cs typeface="Arial" pitchFamily="34" charset="0"/>
              </a:rPr>
              <a:t>Dar solución a la creciente problemática de la Energía, a nivel particular e industrial. Los costos asociados a este recurso vital para el funcionamiento de la economía y la vida diaria de los habitantes de nuestro país, son cada vez más altos, lo que  genera amplias posibilidades de actuar en ese ámbito.</a:t>
            </a:r>
          </a:p>
          <a:p>
            <a:r>
              <a:rPr lang="es-CL" sz="2400" dirty="0" smtClean="0">
                <a:latin typeface="Arial" pitchFamily="34" charset="0"/>
                <a:cs typeface="Arial" pitchFamily="34" charset="0"/>
              </a:rPr>
              <a:t>El Norte de nuestra empresa es simplemente entregar las herramientas necesarias, con el fin de dar un grado de independencia a todo tipo de actividad que requiera de la Energía fundamental para funcionar.</a:t>
            </a:r>
          </a:p>
          <a:p>
            <a:endParaRPr lang="es-CL" sz="24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renovables-energia.com/wp-content/uploads/2009/06/esquema-central-hidraul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1934"/>
            <a:ext cx="7020272" cy="3085139"/>
          </a:xfrm>
          <a:prstGeom prst="rect">
            <a:avLst/>
          </a:prstGeom>
          <a:noFill/>
        </p:spPr>
      </p:pic>
      <p:pic>
        <p:nvPicPr>
          <p:cNvPr id="4" name="Picture 2" descr="http://4.bp.blogspot.com/-lQdXFOE71iU/TpWpa3pGKfI/AAAAAAAAAA4/YNhOJsqMpZw/s1600/bioma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60060"/>
            <a:ext cx="5868144" cy="2797940"/>
          </a:xfrm>
          <a:prstGeom prst="rect">
            <a:avLst/>
          </a:prstGeom>
          <a:noFill/>
        </p:spPr>
      </p:pic>
      <p:sp>
        <p:nvSpPr>
          <p:cNvPr id="6" name="5 Rectángulo redondeado"/>
          <p:cNvSpPr/>
          <p:nvPr/>
        </p:nvSpPr>
        <p:spPr>
          <a:xfrm>
            <a:off x="395536" y="0"/>
            <a:ext cx="4680520" cy="9807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Energía Hidráulica y Biomasa</a:t>
            </a:r>
            <a:endParaRPr lang="es-CL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es-MX" sz="2800" b="1" dirty="0" smtClean="0">
                <a:latin typeface="Arial" pitchFamily="34" charset="0"/>
                <a:cs typeface="Arial" pitchFamily="34" charset="0"/>
              </a:rPr>
              <a:t>Parques Eólicos en Chile (Canela 1, Endesa y Monte Redondo, GDF Suez)</a:t>
            </a:r>
            <a:endParaRPr lang="es-CL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Intervento\projecto_21_lo_varoli, intervent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6201054" cy="2756024"/>
          </a:xfrm>
          <a:prstGeom prst="rect">
            <a:avLst/>
          </a:prstGeom>
          <a:noFill/>
        </p:spPr>
      </p:pic>
      <p:pic>
        <p:nvPicPr>
          <p:cNvPr id="1027" name="Picture 3" descr="C:\Intervento\projecto_22a_mollar, interven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121922"/>
            <a:ext cx="6156176" cy="27360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5840" y="467360"/>
            <a:ext cx="7132320" cy="657384"/>
          </a:xfrm>
        </p:spPr>
        <p:txBody>
          <a:bodyPr>
            <a:normAutofit/>
          </a:bodyPr>
          <a:lstStyle/>
          <a:p>
            <a:r>
              <a:rPr lang="es-MX" sz="3200" dirty="0" smtClean="0">
                <a:latin typeface="Arial" pitchFamily="34" charset="0"/>
                <a:cs typeface="Arial" pitchFamily="34" charset="0"/>
              </a:rPr>
              <a:t>Links de interés.</a:t>
            </a:r>
            <a:endParaRPr lang="es-C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5840" y="1124745"/>
            <a:ext cx="7132320" cy="4896544"/>
          </a:xfrm>
        </p:spPr>
        <p:txBody>
          <a:bodyPr>
            <a:normAutofit lnSpcReduction="10000"/>
          </a:bodyPr>
          <a:lstStyle/>
          <a:p>
            <a:r>
              <a:rPr lang="es-CL" dirty="0" smtClean="0">
                <a:hlinkClick r:id="rId2"/>
              </a:rPr>
              <a:t>http://www.revistaentornos.com/articulos/10.-traduccion--investiga.pdf</a:t>
            </a:r>
            <a:endParaRPr lang="es-CL" dirty="0" smtClean="0"/>
          </a:p>
          <a:p>
            <a:r>
              <a:rPr lang="es-CL" dirty="0" smtClean="0">
                <a:hlinkClick r:id="rId3"/>
              </a:rPr>
              <a:t>http://www.csptoday.com/usa/</a:t>
            </a:r>
            <a:endParaRPr lang="es-CL" dirty="0" smtClean="0"/>
          </a:p>
          <a:p>
            <a:r>
              <a:rPr lang="es-CL" dirty="0" smtClean="0">
                <a:hlinkClick r:id="rId4"/>
              </a:rPr>
              <a:t>http://www.amazings.com/ciencia/noticias/300810d.html</a:t>
            </a:r>
            <a:endParaRPr lang="es-CL" dirty="0" smtClean="0"/>
          </a:p>
          <a:p>
            <a:r>
              <a:rPr lang="es-CL" dirty="0" smtClean="0">
                <a:hlinkClick r:id="rId5"/>
              </a:rPr>
              <a:t>http://www.nanotecnologica.com/tag/pentaceno/</a:t>
            </a:r>
            <a:endParaRPr lang="es-CL" dirty="0" smtClean="0"/>
          </a:p>
          <a:p>
            <a:r>
              <a:rPr lang="es-CL" dirty="0" smtClean="0">
                <a:hlinkClick r:id="rId6"/>
              </a:rPr>
              <a:t>http://www.s-aries.com/es/info-industria/informacion-general/noticias-industria/775-grandes-modulos-fotovoltaicos-organicos.html</a:t>
            </a:r>
            <a:endParaRPr lang="es-CL" dirty="0" smtClean="0"/>
          </a:p>
          <a:p>
            <a:r>
              <a:rPr lang="es-CL" dirty="0" smtClean="0">
                <a:hlinkClick r:id="rId7"/>
              </a:rPr>
              <a:t>http://cer.gob.cl/</a:t>
            </a:r>
            <a:endParaRPr lang="es-CL" dirty="0" smtClean="0"/>
          </a:p>
          <a:p>
            <a:r>
              <a:rPr lang="es-CL" dirty="0" smtClean="0">
                <a:hlinkClick r:id="rId8"/>
              </a:rPr>
              <a:t>https://www.cdec-sic.cl/index_es.php</a:t>
            </a:r>
            <a:endParaRPr lang="es-CL" dirty="0" smtClean="0"/>
          </a:p>
          <a:p>
            <a:r>
              <a:rPr lang="es-CL" dirty="0" smtClean="0">
                <a:hlinkClick r:id="rId9"/>
              </a:rPr>
              <a:t>http://www.cne.cl/energias/electricidad/sistemas-electricos</a:t>
            </a:r>
            <a:endParaRPr lang="es-CL" dirty="0" smtClean="0"/>
          </a:p>
          <a:p>
            <a:r>
              <a:rPr lang="es-CL" dirty="0" smtClean="0">
                <a:hlinkClick r:id="rId10"/>
              </a:rPr>
              <a:t>http://www.ginlong.com/</a:t>
            </a:r>
            <a:endParaRPr lang="es-CL" dirty="0" smtClean="0"/>
          </a:p>
        </p:txBody>
      </p:sp>
      <p:sp>
        <p:nvSpPr>
          <p:cNvPr id="4" name="3 Cinta hacia abajo"/>
          <p:cNvSpPr/>
          <p:nvPr/>
        </p:nvSpPr>
        <p:spPr>
          <a:xfrm>
            <a:off x="5652120" y="6093296"/>
            <a:ext cx="3491880" cy="764704"/>
          </a:xfrm>
          <a:prstGeom prst="ribb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Conclusiones</a:t>
            </a:r>
            <a:endParaRPr lang="es-CL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4536503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s-CL" sz="2400" b="1" u="sng" dirty="0" smtClean="0">
                <a:latin typeface="Arial" pitchFamily="34" charset="0"/>
                <a:cs typeface="Arial" pitchFamily="34" charset="0"/>
              </a:rPr>
              <a:t>CONTACTO</a:t>
            </a:r>
            <a:r>
              <a:rPr lang="es-CL" b="1" u="sng" dirty="0" smtClean="0">
                <a:latin typeface="Arial" pitchFamily="34" charset="0"/>
                <a:cs typeface="Arial" pitchFamily="34" charset="0"/>
              </a:rPr>
              <a:t>.</a:t>
            </a:r>
            <a:endParaRPr lang="es-CL" u="sng" dirty="0" smtClean="0">
              <a:latin typeface="Arial" pitchFamily="34" charset="0"/>
              <a:cs typeface="Arial" pitchFamily="34" charset="0"/>
            </a:endParaRPr>
          </a:p>
          <a:p>
            <a:r>
              <a:rPr lang="es-CL" sz="2400" b="1" dirty="0" smtClean="0">
                <a:latin typeface="Arial" pitchFamily="34" charset="0"/>
                <a:cs typeface="Arial" pitchFamily="34" charset="0"/>
              </a:rPr>
              <a:t>Nombre: ANTUPOWER E.I.R.L. ENERGÍAS RENOVABLES, ASESORIAS Y CARTOGRAFÍA DIGITAL.</a:t>
            </a:r>
          </a:p>
          <a:p>
            <a:r>
              <a:rPr lang="es-MX" sz="2400" b="1" dirty="0" smtClean="0">
                <a:latin typeface="Arial" pitchFamily="34" charset="0"/>
                <a:cs typeface="Arial" pitchFamily="34" charset="0"/>
              </a:rPr>
              <a:t>Rut: 76.263.031-1</a:t>
            </a:r>
            <a:endParaRPr lang="es-CL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s-CL" sz="2400" b="1" dirty="0" smtClean="0">
                <a:latin typeface="Arial" pitchFamily="34" charset="0"/>
                <a:cs typeface="Arial" pitchFamily="34" charset="0"/>
              </a:rPr>
              <a:t>Representante Legal: Andrés Reyes Dehays.</a:t>
            </a:r>
            <a:endParaRPr lang="es-CL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Móvil: 76968363.</a:t>
            </a:r>
            <a:endParaRPr lang="es-CL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Email: 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  <a:hlinkClick r:id="rId2"/>
              </a:rPr>
              <a:t>areyesdehays@gmail.com</a:t>
            </a:r>
            <a:endParaRPr lang="es-CL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Skype: andres.reyes.dehays</a:t>
            </a:r>
            <a:endParaRPr lang="es-CL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CL" sz="2400" dirty="0" smtClean="0"/>
          </a:p>
        </p:txBody>
      </p:sp>
      <p:pic>
        <p:nvPicPr>
          <p:cNvPr id="5122" name="Picture 2" descr="C:\AntuPower\Logos antupower\Logotipo final 1 [Convertido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5607" y="4840730"/>
            <a:ext cx="3528393" cy="20172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132320" cy="873408"/>
          </a:xfrm>
        </p:spPr>
        <p:txBody>
          <a:bodyPr>
            <a:noAutofit/>
          </a:bodyPr>
          <a:lstStyle/>
          <a:p>
            <a:r>
              <a:rPr lang="es-MX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EXPERIENCIA EN EL DESARROLLO DE ENERGÍAS RENOVABLES.</a:t>
            </a:r>
            <a:endParaRPr lang="es-CL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971600" y="1412776"/>
            <a:ext cx="7202776" cy="3624808"/>
          </a:xfrm>
        </p:spPr>
        <p:txBody>
          <a:bodyPr>
            <a:normAutofit/>
          </a:bodyPr>
          <a:lstStyle/>
          <a:p>
            <a:r>
              <a:rPr lang="es-MX" sz="2400" dirty="0" smtClean="0">
                <a:latin typeface="Arial" pitchFamily="34" charset="0"/>
                <a:cs typeface="Arial" pitchFamily="34" charset="0"/>
              </a:rPr>
              <a:t>Desarrollo de Megaproyectos Eólicos en la zona sur del país en la empresa INTERVENTO S.A., del grupo Alemán DGE., desde el año 2010 a la fecha. </a:t>
            </a:r>
            <a:r>
              <a:rPr lang="es-MX" sz="2400" dirty="0" smtClean="0">
                <a:latin typeface="Arial" pitchFamily="34" charset="0"/>
                <a:cs typeface="Arial" pitchFamily="34" charset="0"/>
                <a:hlinkClick r:id="rId2"/>
              </a:rPr>
              <a:t>www.intervento.cl</a:t>
            </a:r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2400" dirty="0" smtClean="0">
                <a:latin typeface="Arial" pitchFamily="34" charset="0"/>
                <a:cs typeface="Arial" pitchFamily="34" charset="0"/>
              </a:rPr>
              <a:t>Prospección de sitios con potencial Eólico para la empresa escocesa NATURAL POWER S.A., desde el año 2010. </a:t>
            </a:r>
            <a:r>
              <a:rPr lang="es-MX" sz="2400" dirty="0" smtClean="0">
                <a:latin typeface="Arial" pitchFamily="34" charset="0"/>
                <a:cs typeface="Arial" pitchFamily="34" charset="0"/>
                <a:hlinkClick r:id="rId3"/>
              </a:rPr>
              <a:t>www.naturalpower.com</a:t>
            </a:r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2400" dirty="0" smtClean="0">
                <a:latin typeface="Arial" pitchFamily="34" charset="0"/>
                <a:cs typeface="Arial" pitchFamily="34" charset="0"/>
              </a:rPr>
              <a:t>Hoy: a cargo de un Proyecto Eólico de  50 MW en la Novena Región, para Intervento S.A.</a:t>
            </a:r>
            <a:endParaRPr lang="es-CL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188640"/>
            <a:ext cx="7202776" cy="743744"/>
          </a:xfrm>
        </p:spPr>
        <p:txBody>
          <a:bodyPr>
            <a:noAutofit/>
          </a:bodyPr>
          <a:lstStyle/>
          <a:p>
            <a:r>
              <a:rPr lang="es-MX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Actualidad de las ERNC en Chile (Fuente: Ministerio de Energía y CNE)</a:t>
            </a:r>
            <a:endParaRPr lang="es-CL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196752"/>
            <a:ext cx="7202776" cy="4392488"/>
          </a:xfrm>
        </p:spPr>
        <p:txBody>
          <a:bodyPr>
            <a:normAutofit/>
          </a:bodyPr>
          <a:lstStyle/>
          <a:p>
            <a:r>
              <a:rPr lang="es-MX" dirty="0" smtClean="0"/>
              <a:t>¿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Estamos produciendo la Energía necesaria para cubrir el constante crecimiento?</a:t>
            </a: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¿Se está disminuyendo el efecto invernadero, menores emisiones de CO2?</a:t>
            </a: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Existen Abundantes fuentes de ERNC en nuestro país.</a:t>
            </a: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Creciente demanda Eléctrica en torno al 6 % anual.</a:t>
            </a: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Se rige por la Ley 19300 sobre Bases del Medio Ambiente. Marzo 1994.</a:t>
            </a: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Ley 20417 introduce modificaciones para crear el Ministerio del Medio Ambiente, el SEA y la Superintendencia del Medio Ambiente. Enero 2010.</a:t>
            </a:r>
            <a:endParaRPr lang="es-C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332656"/>
            <a:ext cx="7202776" cy="576064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¿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Cuánta Energía necesitamos y a que Costo?</a:t>
            </a:r>
            <a:endParaRPr lang="es-C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908720"/>
            <a:ext cx="7345804" cy="5400600"/>
          </a:xfrm>
        </p:spPr>
        <p:txBody>
          <a:bodyPr>
            <a:normAutofit lnSpcReduction="10000"/>
          </a:bodyPr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Hoy existe una Capacidad instalada de 16.970 MW, 73,6 % corresponde al SIC un 25,6 % corresponde SING y un 0,8 % a Sistemas medianos de Aysén y Magallanes.</a:t>
            </a: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Por año necesitamos 600 MW más para abastecernos. Esto significa construir una Megacentral Hidroeléctrica por año.</a:t>
            </a: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Chile tiene uno de los precios de la Energía más altos de Latinoamérica, en torno a los 110 US$/MW.</a:t>
            </a: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Hoy se puede ofrecer un proyecto Fotovoltáico de 25 MW con contrato a 20 años en el SING en 95US$/MW, inferior al Gas natural y similar al Carbón.</a:t>
            </a: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El sistema Interconectado Eléctrico es muy vulnerable.</a:t>
            </a: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Las ERNC están empezando a ser competitivas, por Ejemplo 1,8 US$/W instalado.</a:t>
            </a: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Influencia de los combustibles fósiles en el costo de la Energía.</a:t>
            </a:r>
          </a:p>
          <a:p>
            <a:endParaRPr lang="es-CL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0880" cy="815752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Combustibles Fósiles, NO Renovables.</a:t>
            </a:r>
            <a:endParaRPr lang="es-CL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8" name="Picture 4" descr="http://www.adrformacion.com/udsimg/renov/1/reserv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7128792" cy="451150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Tipos de Energías Renovables</a:t>
            </a:r>
            <a:endParaRPr lang="es-CL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3.bp.blogspot.com/_P_7catLni18/S_AjCs9SDSI/AAAAAAAAAAc/-UKCwhhrNcE/s1600/energias_renovables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7344816" cy="504055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Proyectos ERNC en SEA (Fuente ACERA 2012)</a:t>
            </a:r>
            <a:endParaRPr lang="es-CL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65985"/>
            <a:ext cx="2520280" cy="5892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9616" y="980728"/>
            <a:ext cx="2418528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Flecha izquierda"/>
          <p:cNvSpPr/>
          <p:nvPr/>
        </p:nvSpPr>
        <p:spPr>
          <a:xfrm>
            <a:off x="6012160" y="1484784"/>
            <a:ext cx="3131840" cy="2736304"/>
          </a:xfrm>
          <a:prstGeom prst="leftArrow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400" dirty="0" smtClean="0">
                <a:solidFill>
                  <a:schemeClr val="bg2">
                    <a:lumMod val="10000"/>
                  </a:schemeClr>
                </a:solidFill>
              </a:rPr>
              <a:t>Biomasa </a:t>
            </a:r>
          </a:p>
          <a:p>
            <a:r>
              <a:rPr lang="es-MX" sz="2400" dirty="0" smtClean="0">
                <a:solidFill>
                  <a:schemeClr val="bg2">
                    <a:lumMod val="10000"/>
                  </a:schemeClr>
                </a:solidFill>
              </a:rPr>
              <a:t>Eólico </a:t>
            </a:r>
          </a:p>
          <a:p>
            <a:r>
              <a:rPr lang="es-MX" sz="2400" dirty="0" smtClean="0">
                <a:solidFill>
                  <a:schemeClr val="bg2">
                    <a:lumMod val="10000"/>
                  </a:schemeClr>
                </a:solidFill>
              </a:rPr>
              <a:t>Solar</a:t>
            </a:r>
          </a:p>
          <a:p>
            <a:r>
              <a:rPr lang="es-MX" sz="2400" dirty="0" smtClean="0">
                <a:solidFill>
                  <a:schemeClr val="bg2">
                    <a:lumMod val="10000"/>
                  </a:schemeClr>
                </a:solidFill>
              </a:rPr>
              <a:t>Minihidráulica</a:t>
            </a:r>
            <a:endParaRPr lang="es-CL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7 Conector"/>
          <p:cNvSpPr/>
          <p:nvPr/>
        </p:nvSpPr>
        <p:spPr>
          <a:xfrm>
            <a:off x="1403648" y="1412776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9" name="8 Conector"/>
          <p:cNvSpPr/>
          <p:nvPr/>
        </p:nvSpPr>
        <p:spPr>
          <a:xfrm>
            <a:off x="1403648" y="1628800"/>
            <a:ext cx="117727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10" name="9 Conector"/>
          <p:cNvSpPr/>
          <p:nvPr/>
        </p:nvSpPr>
        <p:spPr>
          <a:xfrm>
            <a:off x="1547664" y="1700808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11" name="10 Conector"/>
          <p:cNvSpPr/>
          <p:nvPr/>
        </p:nvSpPr>
        <p:spPr>
          <a:xfrm>
            <a:off x="1547664" y="1988840"/>
            <a:ext cx="144016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12" name="11 Conector"/>
          <p:cNvSpPr/>
          <p:nvPr/>
        </p:nvSpPr>
        <p:spPr>
          <a:xfrm>
            <a:off x="1403648" y="2924944"/>
            <a:ext cx="144016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13" name="12 Conector"/>
          <p:cNvSpPr/>
          <p:nvPr/>
        </p:nvSpPr>
        <p:spPr>
          <a:xfrm>
            <a:off x="1259632" y="3068960"/>
            <a:ext cx="144016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14" name="13 Conector"/>
          <p:cNvSpPr/>
          <p:nvPr/>
        </p:nvSpPr>
        <p:spPr>
          <a:xfrm>
            <a:off x="1331640" y="2996952"/>
            <a:ext cx="144016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15" name="14 Conector"/>
          <p:cNvSpPr/>
          <p:nvPr/>
        </p:nvSpPr>
        <p:spPr>
          <a:xfrm flipH="1" flipV="1">
            <a:off x="1403648" y="3284984"/>
            <a:ext cx="144015" cy="144015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16" name="15 Conector"/>
          <p:cNvSpPr/>
          <p:nvPr/>
        </p:nvSpPr>
        <p:spPr>
          <a:xfrm>
            <a:off x="1187624" y="3573016"/>
            <a:ext cx="144015" cy="14401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17" name="16 Conector"/>
          <p:cNvSpPr/>
          <p:nvPr/>
        </p:nvSpPr>
        <p:spPr>
          <a:xfrm>
            <a:off x="1619672" y="4077072"/>
            <a:ext cx="144016" cy="144016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18" name="17 Conector"/>
          <p:cNvSpPr/>
          <p:nvPr/>
        </p:nvSpPr>
        <p:spPr>
          <a:xfrm>
            <a:off x="827584" y="4581128"/>
            <a:ext cx="117727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19" name="18 Conector"/>
          <p:cNvSpPr/>
          <p:nvPr/>
        </p:nvSpPr>
        <p:spPr>
          <a:xfrm>
            <a:off x="899592" y="4725144"/>
            <a:ext cx="72008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20" name="19 Conector"/>
          <p:cNvSpPr/>
          <p:nvPr/>
        </p:nvSpPr>
        <p:spPr>
          <a:xfrm>
            <a:off x="827584" y="4797152"/>
            <a:ext cx="72008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21" name="20 Conector"/>
          <p:cNvSpPr/>
          <p:nvPr/>
        </p:nvSpPr>
        <p:spPr>
          <a:xfrm>
            <a:off x="827584" y="4509120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22" name="21 Conector"/>
          <p:cNvSpPr/>
          <p:nvPr/>
        </p:nvSpPr>
        <p:spPr>
          <a:xfrm>
            <a:off x="899592" y="4941168"/>
            <a:ext cx="72008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23" name="22 Conector"/>
          <p:cNvSpPr/>
          <p:nvPr/>
        </p:nvSpPr>
        <p:spPr>
          <a:xfrm>
            <a:off x="899592" y="4869160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24" name="23 Conector"/>
          <p:cNvSpPr/>
          <p:nvPr/>
        </p:nvSpPr>
        <p:spPr>
          <a:xfrm>
            <a:off x="971600" y="5373216"/>
            <a:ext cx="72008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25" name="24 Conector"/>
          <p:cNvSpPr/>
          <p:nvPr/>
        </p:nvSpPr>
        <p:spPr>
          <a:xfrm>
            <a:off x="1187624" y="5661248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26" name="25 Conector"/>
          <p:cNvSpPr/>
          <p:nvPr/>
        </p:nvSpPr>
        <p:spPr>
          <a:xfrm>
            <a:off x="1043608" y="5949280"/>
            <a:ext cx="72008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27" name="26 Conector"/>
          <p:cNvSpPr/>
          <p:nvPr/>
        </p:nvSpPr>
        <p:spPr>
          <a:xfrm>
            <a:off x="971600" y="6093296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28" name="27 Conector"/>
          <p:cNvSpPr/>
          <p:nvPr/>
        </p:nvSpPr>
        <p:spPr>
          <a:xfrm>
            <a:off x="8820472" y="2636912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29" name="28 Conector"/>
          <p:cNvSpPr/>
          <p:nvPr/>
        </p:nvSpPr>
        <p:spPr>
          <a:xfrm>
            <a:off x="4644008" y="1124744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30" name="29 Conector"/>
          <p:cNvSpPr/>
          <p:nvPr/>
        </p:nvSpPr>
        <p:spPr>
          <a:xfrm>
            <a:off x="5004048" y="1484784"/>
            <a:ext cx="144016" cy="144016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31" name="30 Conector"/>
          <p:cNvSpPr/>
          <p:nvPr/>
        </p:nvSpPr>
        <p:spPr>
          <a:xfrm>
            <a:off x="4932040" y="1844824"/>
            <a:ext cx="144016" cy="144016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32" name="31 Conector"/>
          <p:cNvSpPr/>
          <p:nvPr/>
        </p:nvSpPr>
        <p:spPr>
          <a:xfrm>
            <a:off x="4932040" y="2204864"/>
            <a:ext cx="144016" cy="144016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33" name="32 Conector"/>
          <p:cNvSpPr/>
          <p:nvPr/>
        </p:nvSpPr>
        <p:spPr>
          <a:xfrm>
            <a:off x="5076056" y="2276872"/>
            <a:ext cx="144016" cy="144016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34" name="33 Conector"/>
          <p:cNvSpPr/>
          <p:nvPr/>
        </p:nvSpPr>
        <p:spPr>
          <a:xfrm>
            <a:off x="4860032" y="2348880"/>
            <a:ext cx="144016" cy="144016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35" name="34 Conector"/>
          <p:cNvSpPr/>
          <p:nvPr/>
        </p:nvSpPr>
        <p:spPr>
          <a:xfrm>
            <a:off x="5004048" y="2420888"/>
            <a:ext cx="144016" cy="144016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36" name="35 Conector"/>
          <p:cNvSpPr/>
          <p:nvPr/>
        </p:nvSpPr>
        <p:spPr>
          <a:xfrm>
            <a:off x="5004048" y="2348880"/>
            <a:ext cx="144016" cy="144016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37" name="36 Conector"/>
          <p:cNvSpPr/>
          <p:nvPr/>
        </p:nvSpPr>
        <p:spPr>
          <a:xfrm>
            <a:off x="4067944" y="2924944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38" name="37 Conector"/>
          <p:cNvSpPr/>
          <p:nvPr/>
        </p:nvSpPr>
        <p:spPr>
          <a:xfrm>
            <a:off x="3995936" y="3140968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39" name="38 Conector"/>
          <p:cNvSpPr/>
          <p:nvPr/>
        </p:nvSpPr>
        <p:spPr>
          <a:xfrm>
            <a:off x="4139952" y="3140968"/>
            <a:ext cx="144016" cy="144016"/>
          </a:xfrm>
          <a:prstGeom prst="flowChartConnector">
            <a:avLst/>
          </a:prstGeom>
          <a:solidFill>
            <a:srgbClr val="4FDB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40" name="39 Conector"/>
          <p:cNvSpPr/>
          <p:nvPr/>
        </p:nvSpPr>
        <p:spPr>
          <a:xfrm>
            <a:off x="4355976" y="3212976"/>
            <a:ext cx="144016" cy="144016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41" name="40 Conector"/>
          <p:cNvSpPr/>
          <p:nvPr/>
        </p:nvSpPr>
        <p:spPr>
          <a:xfrm>
            <a:off x="4644008" y="3429000"/>
            <a:ext cx="144016" cy="144016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42" name="41 Conector"/>
          <p:cNvSpPr/>
          <p:nvPr/>
        </p:nvSpPr>
        <p:spPr>
          <a:xfrm>
            <a:off x="4788024" y="3573016"/>
            <a:ext cx="144016" cy="144016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43" name="42 Conector"/>
          <p:cNvSpPr/>
          <p:nvPr/>
        </p:nvSpPr>
        <p:spPr>
          <a:xfrm>
            <a:off x="4716016" y="3573016"/>
            <a:ext cx="144016" cy="144016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44" name="43 Conector"/>
          <p:cNvSpPr/>
          <p:nvPr/>
        </p:nvSpPr>
        <p:spPr>
          <a:xfrm>
            <a:off x="3995936" y="3429000"/>
            <a:ext cx="72008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45" name="44 Conector"/>
          <p:cNvSpPr/>
          <p:nvPr/>
        </p:nvSpPr>
        <p:spPr>
          <a:xfrm>
            <a:off x="3995936" y="3573016"/>
            <a:ext cx="72008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46" name="45 Conector"/>
          <p:cNvSpPr/>
          <p:nvPr/>
        </p:nvSpPr>
        <p:spPr>
          <a:xfrm>
            <a:off x="3779912" y="3573016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47" name="46 Conector"/>
          <p:cNvSpPr/>
          <p:nvPr/>
        </p:nvSpPr>
        <p:spPr>
          <a:xfrm>
            <a:off x="3851920" y="3717032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48" name="47 Conector"/>
          <p:cNvSpPr/>
          <p:nvPr/>
        </p:nvSpPr>
        <p:spPr>
          <a:xfrm>
            <a:off x="3779912" y="3717032"/>
            <a:ext cx="72008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49" name="48 Conector"/>
          <p:cNvSpPr/>
          <p:nvPr/>
        </p:nvSpPr>
        <p:spPr>
          <a:xfrm>
            <a:off x="3851920" y="3861048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50" name="49 Conector"/>
          <p:cNvSpPr/>
          <p:nvPr/>
        </p:nvSpPr>
        <p:spPr>
          <a:xfrm>
            <a:off x="4211960" y="3933056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51" name="50 Conector"/>
          <p:cNvSpPr/>
          <p:nvPr/>
        </p:nvSpPr>
        <p:spPr>
          <a:xfrm>
            <a:off x="4355976" y="4005064"/>
            <a:ext cx="144016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52" name="51 Conector"/>
          <p:cNvSpPr/>
          <p:nvPr/>
        </p:nvSpPr>
        <p:spPr>
          <a:xfrm>
            <a:off x="4355976" y="4077072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53" name="52 Conector"/>
          <p:cNvSpPr/>
          <p:nvPr/>
        </p:nvSpPr>
        <p:spPr>
          <a:xfrm>
            <a:off x="4211960" y="4293096"/>
            <a:ext cx="144016" cy="144016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54" name="53 Conector"/>
          <p:cNvSpPr/>
          <p:nvPr/>
        </p:nvSpPr>
        <p:spPr>
          <a:xfrm>
            <a:off x="4283968" y="4437112"/>
            <a:ext cx="144016" cy="144016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55" name="54 Conector"/>
          <p:cNvSpPr/>
          <p:nvPr/>
        </p:nvSpPr>
        <p:spPr>
          <a:xfrm>
            <a:off x="4139952" y="4437112"/>
            <a:ext cx="144016" cy="144016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56" name="55 Conector"/>
          <p:cNvSpPr/>
          <p:nvPr/>
        </p:nvSpPr>
        <p:spPr>
          <a:xfrm>
            <a:off x="4499992" y="4509120"/>
            <a:ext cx="144016" cy="144016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57" name="56 Conector"/>
          <p:cNvSpPr/>
          <p:nvPr/>
        </p:nvSpPr>
        <p:spPr>
          <a:xfrm>
            <a:off x="4499992" y="4365104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58" name="57 Conector"/>
          <p:cNvSpPr/>
          <p:nvPr/>
        </p:nvSpPr>
        <p:spPr>
          <a:xfrm>
            <a:off x="4499992" y="4725144"/>
            <a:ext cx="144016" cy="144016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59" name="58 Conector"/>
          <p:cNvSpPr/>
          <p:nvPr/>
        </p:nvSpPr>
        <p:spPr>
          <a:xfrm>
            <a:off x="4499992" y="4869160"/>
            <a:ext cx="72008" cy="144016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60" name="59 Conector"/>
          <p:cNvSpPr/>
          <p:nvPr/>
        </p:nvSpPr>
        <p:spPr>
          <a:xfrm>
            <a:off x="4572000" y="4869160"/>
            <a:ext cx="144016" cy="72008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61" name="60 Conector"/>
          <p:cNvSpPr/>
          <p:nvPr/>
        </p:nvSpPr>
        <p:spPr>
          <a:xfrm>
            <a:off x="4644008" y="4725144"/>
            <a:ext cx="144016" cy="144016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62" name="61 Conector"/>
          <p:cNvSpPr/>
          <p:nvPr/>
        </p:nvSpPr>
        <p:spPr>
          <a:xfrm>
            <a:off x="4572000" y="5589240"/>
            <a:ext cx="144016" cy="144016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63" name="62 Conector"/>
          <p:cNvSpPr/>
          <p:nvPr/>
        </p:nvSpPr>
        <p:spPr>
          <a:xfrm>
            <a:off x="4716016" y="5445224"/>
            <a:ext cx="144016" cy="144016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64" name="63 Conector"/>
          <p:cNvSpPr/>
          <p:nvPr/>
        </p:nvSpPr>
        <p:spPr>
          <a:xfrm>
            <a:off x="4499992" y="5445224"/>
            <a:ext cx="144016" cy="144016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65" name="64 Conector"/>
          <p:cNvSpPr/>
          <p:nvPr/>
        </p:nvSpPr>
        <p:spPr>
          <a:xfrm>
            <a:off x="4716016" y="5589240"/>
            <a:ext cx="72008" cy="144016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66" name="65 Conector"/>
          <p:cNvSpPr/>
          <p:nvPr/>
        </p:nvSpPr>
        <p:spPr>
          <a:xfrm>
            <a:off x="4499992" y="5949280"/>
            <a:ext cx="144016" cy="144016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67" name="66 Conector"/>
          <p:cNvSpPr/>
          <p:nvPr/>
        </p:nvSpPr>
        <p:spPr>
          <a:xfrm>
            <a:off x="4067944" y="5733256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68" name="67 Conector"/>
          <p:cNvSpPr/>
          <p:nvPr/>
        </p:nvSpPr>
        <p:spPr>
          <a:xfrm>
            <a:off x="3707904" y="6309320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69" name="68 Conector"/>
          <p:cNvSpPr/>
          <p:nvPr/>
        </p:nvSpPr>
        <p:spPr>
          <a:xfrm>
            <a:off x="3707904" y="6453336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70" name="69 Conector"/>
          <p:cNvSpPr/>
          <p:nvPr/>
        </p:nvSpPr>
        <p:spPr>
          <a:xfrm>
            <a:off x="3707904" y="6597352"/>
            <a:ext cx="144016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71" name="70 Conector"/>
          <p:cNvSpPr/>
          <p:nvPr/>
        </p:nvSpPr>
        <p:spPr>
          <a:xfrm>
            <a:off x="3923928" y="6453336"/>
            <a:ext cx="72008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72" name="71 Conector"/>
          <p:cNvSpPr/>
          <p:nvPr/>
        </p:nvSpPr>
        <p:spPr>
          <a:xfrm>
            <a:off x="3995936" y="6381328"/>
            <a:ext cx="144016" cy="144016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73" name="72 Conector"/>
          <p:cNvSpPr/>
          <p:nvPr/>
        </p:nvSpPr>
        <p:spPr>
          <a:xfrm>
            <a:off x="4211960" y="4941168"/>
            <a:ext cx="144016" cy="144016"/>
          </a:xfrm>
          <a:prstGeom prst="flowChartConnector">
            <a:avLst/>
          </a:prstGeom>
          <a:solidFill>
            <a:srgbClr val="4FDB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74" name="73 Conector"/>
          <p:cNvSpPr/>
          <p:nvPr/>
        </p:nvSpPr>
        <p:spPr>
          <a:xfrm>
            <a:off x="4139952" y="5373216"/>
            <a:ext cx="144016" cy="144016"/>
          </a:xfrm>
          <a:prstGeom prst="flowChartConnector">
            <a:avLst/>
          </a:prstGeom>
          <a:solidFill>
            <a:srgbClr val="4FDB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76" name="75 Conector"/>
          <p:cNvSpPr/>
          <p:nvPr/>
        </p:nvSpPr>
        <p:spPr>
          <a:xfrm>
            <a:off x="8820472" y="2276872"/>
            <a:ext cx="144016" cy="144016"/>
          </a:xfrm>
          <a:prstGeom prst="flowChartConnector">
            <a:avLst/>
          </a:prstGeom>
          <a:solidFill>
            <a:srgbClr val="4FDB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78" name="77 Conector"/>
          <p:cNvSpPr/>
          <p:nvPr/>
        </p:nvSpPr>
        <p:spPr>
          <a:xfrm>
            <a:off x="8820472" y="2996952"/>
            <a:ext cx="144016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79" name="78 Conector"/>
          <p:cNvSpPr/>
          <p:nvPr/>
        </p:nvSpPr>
        <p:spPr>
          <a:xfrm>
            <a:off x="8820472" y="3356992"/>
            <a:ext cx="144016" cy="144016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80" name="79 Rectángulo redondeado"/>
          <p:cNvSpPr/>
          <p:nvPr/>
        </p:nvSpPr>
        <p:spPr>
          <a:xfrm>
            <a:off x="5940152" y="4653136"/>
            <a:ext cx="3203848" cy="15121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3600 MW Aprobados</a:t>
            </a:r>
          </a:p>
          <a:p>
            <a:endParaRPr lang="es-MX" b="1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MX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3300 MW en Calificación</a:t>
            </a:r>
            <a:endParaRPr lang="es-CL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381000"/>
            <a:ext cx="7992888" cy="887760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Proyectos ERNC en sus diferentes etapas de avance (Fuente SEA)</a:t>
            </a:r>
            <a:endParaRPr lang="es-CL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734377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ded Design Blue 16x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4540</TotalTime>
  <Words>1143</Words>
  <Application>Microsoft Office PowerPoint</Application>
  <PresentationFormat>Presentación en pantalla (4:3)</PresentationFormat>
  <Paragraphs>116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Banded Design Blue 16x9</vt:lpstr>
      <vt:lpstr>ENERGÍAS RENOVABLES, PRESENTE Y FUTURO EN CHILE</vt:lpstr>
      <vt:lpstr>MISION DE LA EMPRESA</vt:lpstr>
      <vt:lpstr>EXPERIENCIA EN EL DESARROLLO DE ENERGÍAS RENOVABLES.</vt:lpstr>
      <vt:lpstr>Actualidad de las ERNC en Chile (Fuente: Ministerio de Energía y CNE)</vt:lpstr>
      <vt:lpstr>¿Cuánta Energía necesitamos y a que Costo?</vt:lpstr>
      <vt:lpstr>Combustibles Fósiles, NO Renovables.</vt:lpstr>
      <vt:lpstr>Tipos de Energías Renovables</vt:lpstr>
      <vt:lpstr>Proyectos ERNC en SEA (Fuente ACERA 2012)</vt:lpstr>
      <vt:lpstr>Proyectos ERNC en sus diferentes etapas de avance (Fuente SEA)</vt:lpstr>
      <vt:lpstr>Proyectos ingresados al SEA desde 2009-2012 en MW (Fuente CER, SEA Dic 2012).</vt:lpstr>
      <vt:lpstr>Chile tiene la mejor Radiación Solar del Mundo.</vt:lpstr>
      <vt:lpstr>Lo último en proyección de Energía Fotovoltaica (Fuente: Diario Financiero).</vt:lpstr>
      <vt:lpstr>Potencial estimado de Recursos Energéticos en Chile para el Futuro, factible al 2030. (Fuente CER, CNE).</vt:lpstr>
      <vt:lpstr>Desafíos como país.</vt:lpstr>
      <vt:lpstr>Eficiencia Energética en Chile (Fuente Fundación Chile y Chilecompras )</vt:lpstr>
      <vt:lpstr>Ejemplo práctico de ahorro Energético</vt:lpstr>
      <vt:lpstr>Ejemplo etiquetado de EE de un refrigerador y en computadores.</vt:lpstr>
      <vt:lpstr>Diapositiva 18</vt:lpstr>
      <vt:lpstr>Diapositiva 19</vt:lpstr>
      <vt:lpstr>Diapositiva 20</vt:lpstr>
      <vt:lpstr>Parques Eólicos en Chile (Canela 1, Endesa y Monte Redondo, GDF Suez)</vt:lpstr>
      <vt:lpstr>Links de interés.</vt:lpstr>
      <vt:lpstr>Diapositiva 23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Andrés</dc:creator>
  <cp:lastModifiedBy>Andrés</cp:lastModifiedBy>
  <cp:revision>302</cp:revision>
  <dcterms:created xsi:type="dcterms:W3CDTF">2013-03-12T03:12:13Z</dcterms:created>
  <dcterms:modified xsi:type="dcterms:W3CDTF">2013-06-06T18:36:12Z</dcterms:modified>
</cp:coreProperties>
</file>